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57" r:id="rId4"/>
    <p:sldId id="283" r:id="rId5"/>
    <p:sldId id="269" r:id="rId6"/>
    <p:sldId id="284" r:id="rId7"/>
    <p:sldId id="270" r:id="rId8"/>
    <p:sldId id="271" r:id="rId9"/>
    <p:sldId id="272" r:id="rId10"/>
    <p:sldId id="273" r:id="rId11"/>
    <p:sldId id="274" r:id="rId12"/>
    <p:sldId id="275" r:id="rId13"/>
    <p:sldId id="267" r:id="rId14"/>
    <p:sldId id="285" r:id="rId15"/>
    <p:sldId id="280" r:id="rId16"/>
    <p:sldId id="277" r:id="rId17"/>
    <p:sldId id="278" r:id="rId18"/>
    <p:sldId id="287" r:id="rId19"/>
    <p:sldId id="268" r:id="rId20"/>
    <p:sldId id="279" r:id="rId21"/>
    <p:sldId id="281"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9.09.2020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9.09.2020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9.09.2020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9.09.2020</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9.09.2020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9.09.2020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9.09.2020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9.09.2020</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9.09.2020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9.09.2020</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9.09.2020</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9.09.2020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1700808"/>
            <a:ext cx="6172200" cy="3248382"/>
          </a:xfrm>
        </p:spPr>
        <p:txBody>
          <a:bodyPr>
            <a:normAutofit/>
          </a:bodyPr>
          <a:lstStyle/>
          <a:p>
            <a:r>
              <a:rPr lang="tr-TR" sz="6000" dirty="0" smtClean="0"/>
              <a:t>PSİKOLOJİK SAĞLAMLIK </a:t>
            </a:r>
            <a:r>
              <a:rPr lang="tr-TR" dirty="0" smtClean="0"/>
              <a:t/>
            </a:r>
            <a:br>
              <a:rPr lang="tr-TR" dirty="0" smtClean="0"/>
            </a:br>
            <a:r>
              <a:rPr lang="tr-TR" dirty="0" smtClean="0"/>
              <a:t>VELİ SEMİNERİ</a:t>
            </a:r>
            <a:br>
              <a:rPr lang="tr-TR" dirty="0" smtClean="0"/>
            </a:br>
            <a:endParaRPr lang="tr-TR" dirty="0"/>
          </a:p>
        </p:txBody>
      </p:sp>
      <p:sp>
        <p:nvSpPr>
          <p:cNvPr id="4" name="3 Metin Yer Tutucusu"/>
          <p:cNvSpPr>
            <a:spLocks noGrp="1"/>
          </p:cNvSpPr>
          <p:nvPr>
            <p:ph type="body" idx="1"/>
          </p:nvPr>
        </p:nvSpPr>
        <p:spPr>
          <a:xfrm>
            <a:off x="5148064" y="5010150"/>
            <a:ext cx="3310136" cy="1371600"/>
          </a:xfrm>
        </p:spPr>
        <p:txBody>
          <a:bodyPr/>
          <a:lstStyle/>
          <a:p>
            <a:r>
              <a:rPr lang="tr-TR" dirty="0" smtClean="0"/>
              <a:t>Emel TUNÇ BALCI</a:t>
            </a:r>
          </a:p>
          <a:p>
            <a:r>
              <a:rPr lang="tr-TR" dirty="0" smtClean="0"/>
              <a:t>Psikolojik Danışman</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20688"/>
            <a:ext cx="8229600" cy="5505475"/>
          </a:xfrm>
        </p:spPr>
        <p:txBody>
          <a:bodyPr>
            <a:normAutofit/>
          </a:bodyPr>
          <a:lstStyle/>
          <a:p>
            <a:pPr algn="just">
              <a:buNone/>
            </a:pPr>
            <a:r>
              <a:rPr lang="tr-TR" dirty="0" smtClean="0"/>
              <a:t>		Aile ve okul kadar çocuğun içinde yaşadığı kültür ve toplumda psikolojik sağlamlık üzerinde etkilidir.  Düşük </a:t>
            </a:r>
            <a:r>
              <a:rPr lang="tr-TR" dirty="0" err="1" smtClean="0"/>
              <a:t>sosyo</a:t>
            </a:r>
            <a:r>
              <a:rPr lang="tr-TR" dirty="0" smtClean="0"/>
              <a:t>-ekonomik profile sahip olma, evsizlik,  fiziksel duygusal ve cinsel istismara maruz kalma, fizyolojik ihtiyaçların karşılanamaması, olumsuz akran desteği,  toplumsal şiddete maruz kalma ve doğal afetler gibi faktörler psikolojik sağlamlığı olumsuz </a:t>
            </a:r>
            <a:r>
              <a:rPr lang="tr-TR" dirty="0" smtClean="0"/>
              <a:t> etkileyebilir</a:t>
            </a:r>
            <a:r>
              <a:rPr lang="tr-TR" dirty="0" smtClean="0"/>
              <a:t>.</a:t>
            </a:r>
          </a:p>
          <a:p>
            <a:pPr algn="just"/>
            <a:endParaRPr lang="tr-TR" dirty="0"/>
          </a:p>
        </p:txBody>
      </p:sp>
      <p:pic>
        <p:nvPicPr>
          <p:cNvPr id="8194" name="Picture 2"/>
          <p:cNvPicPr>
            <a:picLocks noChangeAspect="1" noChangeArrowheads="1"/>
          </p:cNvPicPr>
          <p:nvPr/>
        </p:nvPicPr>
        <p:blipFill>
          <a:blip r:embed="rId2" cstate="print"/>
          <a:srcRect/>
          <a:stretch>
            <a:fillRect/>
          </a:stretch>
        </p:blipFill>
        <p:spPr bwMode="auto">
          <a:xfrm>
            <a:off x="1403648" y="3933056"/>
            <a:ext cx="6336704" cy="2304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5721499"/>
          </a:xfrm>
        </p:spPr>
        <p:txBody>
          <a:bodyPr/>
          <a:lstStyle/>
          <a:p>
            <a:pPr algn="just">
              <a:buNone/>
            </a:pPr>
            <a:r>
              <a:rPr lang="tr-TR" dirty="0" smtClean="0"/>
              <a:t>		Psikolojik sağlamlık zorluklarla baş etme gücü verir. Çocukluktan itibaren psikolojik sağlamlık desteklenirse yetişkinlikte de sağlıklı bireyler ortaya çıkar. </a:t>
            </a:r>
            <a:endParaRPr lang="tr-TR" dirty="0"/>
          </a:p>
        </p:txBody>
      </p:sp>
      <p:pic>
        <p:nvPicPr>
          <p:cNvPr id="5" name="Picture 2"/>
          <p:cNvPicPr>
            <a:picLocks noChangeAspect="1" noChangeArrowheads="1"/>
          </p:cNvPicPr>
          <p:nvPr/>
        </p:nvPicPr>
        <p:blipFill>
          <a:blip r:embed="rId2" cstate="print"/>
          <a:srcRect/>
          <a:stretch>
            <a:fillRect/>
          </a:stretch>
        </p:blipFill>
        <p:spPr bwMode="auto">
          <a:xfrm>
            <a:off x="1043608" y="2420888"/>
            <a:ext cx="6840760" cy="32403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lstStyle/>
          <a:p>
            <a:pPr algn="just">
              <a:buNone/>
            </a:pPr>
            <a:r>
              <a:rPr lang="tr-TR" dirty="0" smtClean="0"/>
              <a:t>		Psikolojik sağlamlık için çevresel koşulları her zaman değiştirmek mümkün olmayabilir. Ama ailelerin çocuklarının psikolojik sağlamlıklarını desteklemeleri için yapabilecekleri şeyler vardır. </a:t>
            </a:r>
            <a:endParaRPr lang="tr-TR" dirty="0"/>
          </a:p>
        </p:txBody>
      </p:sp>
      <p:pic>
        <p:nvPicPr>
          <p:cNvPr id="12291" name="Picture 3"/>
          <p:cNvPicPr>
            <a:picLocks noChangeAspect="1" noChangeArrowheads="1"/>
          </p:cNvPicPr>
          <p:nvPr/>
        </p:nvPicPr>
        <p:blipFill>
          <a:blip r:embed="rId2" cstate="print"/>
          <a:srcRect/>
          <a:stretch>
            <a:fillRect/>
          </a:stretch>
        </p:blipFill>
        <p:spPr bwMode="auto">
          <a:xfrm>
            <a:off x="1475656" y="2996952"/>
            <a:ext cx="5981278" cy="27363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8229600" cy="6336704"/>
          </a:xfrm>
        </p:spPr>
        <p:txBody>
          <a:bodyPr>
            <a:noAutofit/>
          </a:bodyPr>
          <a:lstStyle/>
          <a:p>
            <a:pPr fontAlgn="base">
              <a:buNone/>
            </a:pPr>
            <a:r>
              <a:rPr lang="tr-TR" sz="2000" b="1" dirty="0" smtClean="0"/>
              <a:t>	</a:t>
            </a:r>
            <a:r>
              <a:rPr lang="tr-TR" b="1" dirty="0" smtClean="0"/>
              <a:t>ANNE-BABALARIN DİKKAT ETMESİ GEREKEN HUSUSLAR</a:t>
            </a:r>
          </a:p>
          <a:p>
            <a:pPr fontAlgn="base">
              <a:buNone/>
            </a:pPr>
            <a:endParaRPr lang="tr-TR" dirty="0" smtClean="0"/>
          </a:p>
          <a:p>
            <a:pPr fontAlgn="base"/>
            <a:r>
              <a:rPr lang="tr-TR" dirty="0" smtClean="0"/>
              <a:t> Çocuğunuzla doğduğu andan itibaren   gelişiminin her aşamasında olumlu bağlar kurun.</a:t>
            </a:r>
            <a:br>
              <a:rPr lang="tr-TR" dirty="0" smtClean="0"/>
            </a:br>
            <a:endParaRPr lang="tr-TR" dirty="0" smtClean="0"/>
          </a:p>
          <a:p>
            <a:pPr fontAlgn="base"/>
            <a:r>
              <a:rPr lang="tr-TR" dirty="0" smtClean="0"/>
              <a:t>Çocuklarınıza duygusal kontrolü öğretmeye çalışın. Çocuklarla duyguları hakkında konuşun. Duygular konusunda model olun. Duygular hakkında oyunlar oynayabilirsiniz. </a:t>
            </a:r>
            <a:br>
              <a:rPr lang="tr-TR" dirty="0" smtClean="0"/>
            </a:br>
            <a:endParaRPr lang="tr-TR" dirty="0" smtClean="0"/>
          </a:p>
          <a:p>
            <a:pPr fontAlgn="base">
              <a:buNone/>
            </a:pPr>
            <a:r>
              <a:rPr lang="tr-TR" dirty="0" smtClean="0"/>
              <a:t>	</a:t>
            </a:r>
          </a:p>
          <a:p>
            <a:pPr fontAlgn="base">
              <a:buNone/>
            </a:pPr>
            <a:r>
              <a:rPr lang="tr-TR" dirty="0" smtClean="0"/>
              <a:t/>
            </a:r>
            <a:br>
              <a:rPr lang="tr-TR" dirty="0" smtClean="0"/>
            </a:br>
            <a:r>
              <a:rPr lang="tr-TR" sz="2000" dirty="0" smtClean="0"/>
              <a:t/>
            </a:r>
            <a:br>
              <a:rPr lang="tr-TR" sz="2000" dirty="0" smtClean="0"/>
            </a:br>
            <a:endParaRPr lang="tr-TR" sz="2000" dirty="0"/>
          </a:p>
        </p:txBody>
      </p:sp>
      <p:pic>
        <p:nvPicPr>
          <p:cNvPr id="9218" name="Picture 2"/>
          <p:cNvPicPr>
            <a:picLocks noChangeAspect="1" noChangeArrowheads="1"/>
          </p:cNvPicPr>
          <p:nvPr/>
        </p:nvPicPr>
        <p:blipFill>
          <a:blip r:embed="rId2" cstate="print"/>
          <a:srcRect/>
          <a:stretch>
            <a:fillRect/>
          </a:stretch>
        </p:blipFill>
        <p:spPr bwMode="auto">
          <a:xfrm>
            <a:off x="5076056" y="4725144"/>
            <a:ext cx="3648447" cy="19442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36712"/>
            <a:ext cx="8003232" cy="5637240"/>
          </a:xfrm>
        </p:spPr>
        <p:txBody>
          <a:bodyPr/>
          <a:lstStyle/>
          <a:p>
            <a:pPr algn="just"/>
            <a:r>
              <a:rPr lang="tr-TR" dirty="0" smtClean="0"/>
              <a:t>Çocuklarınızla çeşitli olaylara karşı verdiği duygusal tepkiler hakkında konuşun. Ona ne hissettiğini, ne düşündüğünü ve nasıl davranacağı hakkında açık uçlu sorular yöneltin.</a:t>
            </a:r>
          </a:p>
          <a:p>
            <a:pPr algn="just"/>
            <a:endParaRPr lang="tr-TR" dirty="0" smtClean="0"/>
          </a:p>
          <a:p>
            <a:pPr algn="just"/>
            <a:r>
              <a:rPr lang="tr-TR" dirty="0" smtClean="0"/>
              <a:t> Çocuğa iyi bir model olun her konuda. Davranışlar, duygu paylaşımı, sorumluluklar konularında…</a:t>
            </a:r>
          </a:p>
          <a:p>
            <a:pPr algn="just"/>
            <a:endParaRPr lang="tr-TR" dirty="0"/>
          </a:p>
        </p:txBody>
      </p:sp>
      <p:pic>
        <p:nvPicPr>
          <p:cNvPr id="15362" name="Picture 2"/>
          <p:cNvPicPr>
            <a:picLocks noChangeAspect="1" noChangeArrowheads="1"/>
          </p:cNvPicPr>
          <p:nvPr/>
        </p:nvPicPr>
        <p:blipFill>
          <a:blip r:embed="rId2" cstate="print"/>
          <a:srcRect/>
          <a:stretch>
            <a:fillRect/>
          </a:stretch>
        </p:blipFill>
        <p:spPr bwMode="auto">
          <a:xfrm>
            <a:off x="1907704" y="3933056"/>
            <a:ext cx="5256584" cy="29249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lstStyle/>
          <a:p>
            <a:r>
              <a:rPr lang="tr-TR" dirty="0" smtClean="0"/>
              <a:t>Çocuğun sosyalleşmesini, akran ilişkileri geliştirmesine olanak tanıyın. </a:t>
            </a:r>
          </a:p>
          <a:p>
            <a:endParaRPr lang="tr-TR" dirty="0" smtClean="0"/>
          </a:p>
          <a:p>
            <a:r>
              <a:rPr lang="tr-TR" dirty="0" smtClean="0"/>
              <a:t> Çocuğunuza sevgi, şefkat, merhamet, yardımseverlik gibi duygu ve davranışlara model olun ve ona hissettirin.</a:t>
            </a:r>
          </a:p>
          <a:p>
            <a:endParaRPr lang="tr-TR" dirty="0" smtClean="0"/>
          </a:p>
          <a:p>
            <a:r>
              <a:rPr lang="tr-TR" dirty="0" smtClean="0"/>
              <a:t>Aile bireylerinin kendisini ifade edebildiği demokratik bir aile tutumu benimseyin.</a:t>
            </a:r>
          </a:p>
          <a:p>
            <a:endParaRPr lang="tr-TR" dirty="0"/>
          </a:p>
        </p:txBody>
      </p:sp>
      <p:pic>
        <p:nvPicPr>
          <p:cNvPr id="10242" name="Picture 2"/>
          <p:cNvPicPr>
            <a:picLocks noChangeAspect="1" noChangeArrowheads="1"/>
          </p:cNvPicPr>
          <p:nvPr/>
        </p:nvPicPr>
        <p:blipFill>
          <a:blip r:embed="rId2" cstate="print"/>
          <a:srcRect/>
          <a:stretch>
            <a:fillRect/>
          </a:stretch>
        </p:blipFill>
        <p:spPr bwMode="auto">
          <a:xfrm>
            <a:off x="5796136" y="4725144"/>
            <a:ext cx="2979415" cy="21328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normAutofit/>
          </a:bodyPr>
          <a:lstStyle/>
          <a:p>
            <a:pPr fontAlgn="base">
              <a:buNone/>
            </a:pPr>
            <a:r>
              <a:rPr lang="tr-TR" dirty="0" smtClean="0"/>
              <a:t>	</a:t>
            </a:r>
          </a:p>
          <a:p>
            <a:pPr fontAlgn="base"/>
            <a:r>
              <a:rPr lang="tr-TR" dirty="0" smtClean="0"/>
              <a:t>Çocuğun sorumluluk almasını özendirin. Ona yaşına ve gelişimine uygun  görevler verin. </a:t>
            </a:r>
          </a:p>
          <a:p>
            <a:pPr fontAlgn="base">
              <a:buNone/>
            </a:pPr>
            <a:r>
              <a:rPr lang="tr-TR" dirty="0" smtClean="0"/>
              <a:t/>
            </a:r>
            <a:br>
              <a:rPr lang="tr-TR" dirty="0" smtClean="0"/>
            </a:br>
            <a:endParaRPr lang="tr-TR" dirty="0" smtClean="0"/>
          </a:p>
          <a:p>
            <a:pPr fontAlgn="base">
              <a:buNone/>
            </a:pPr>
            <a:endParaRPr lang="tr-TR" dirty="0" smtClean="0"/>
          </a:p>
          <a:p>
            <a:pPr fontAlgn="base">
              <a:buNone/>
            </a:pPr>
            <a:endParaRPr lang="tr-TR" dirty="0" smtClean="0"/>
          </a:p>
          <a:p>
            <a:pPr fontAlgn="base">
              <a:buNone/>
            </a:pPr>
            <a:endParaRPr lang="tr-TR" dirty="0" smtClean="0"/>
          </a:p>
          <a:p>
            <a:pPr fontAlgn="base"/>
            <a:r>
              <a:rPr lang="tr-TR" dirty="0" smtClean="0"/>
              <a:t> Çocuklarınızı başka çocuklarla kıyaslamayın ve başka arkadaşları üzerinden örnek göstermeyin. Unutmayın her çocuk özeldir. Her çocuğun mizaç ve kişilik gelişimi birbirinden farklıdır.</a:t>
            </a:r>
          </a:p>
          <a:p>
            <a:endParaRPr lang="tr-TR" dirty="0"/>
          </a:p>
        </p:txBody>
      </p:sp>
      <p:pic>
        <p:nvPicPr>
          <p:cNvPr id="13314" name="Picture 2"/>
          <p:cNvPicPr>
            <a:picLocks noChangeAspect="1" noChangeArrowheads="1"/>
          </p:cNvPicPr>
          <p:nvPr/>
        </p:nvPicPr>
        <p:blipFill>
          <a:blip r:embed="rId2" cstate="print"/>
          <a:srcRect/>
          <a:stretch>
            <a:fillRect/>
          </a:stretch>
        </p:blipFill>
        <p:spPr bwMode="auto">
          <a:xfrm>
            <a:off x="4572000" y="1916832"/>
            <a:ext cx="3312368" cy="1949574"/>
          </a:xfrm>
          <a:prstGeom prst="rect">
            <a:avLst/>
          </a:prstGeom>
          <a:noFill/>
          <a:ln w="9525">
            <a:noFill/>
            <a:miter lim="800000"/>
            <a:headEnd/>
            <a:tailEnd/>
          </a:ln>
          <a:effectLst/>
        </p:spPr>
      </p:pic>
      <p:pic>
        <p:nvPicPr>
          <p:cNvPr id="4" name="Picture 2"/>
          <p:cNvPicPr>
            <a:picLocks noChangeAspect="1" noChangeArrowheads="1"/>
          </p:cNvPicPr>
          <p:nvPr/>
        </p:nvPicPr>
        <p:blipFill>
          <a:blip r:embed="rId3" cstate="print"/>
          <a:srcRect/>
          <a:stretch>
            <a:fillRect/>
          </a:stretch>
        </p:blipFill>
        <p:spPr bwMode="auto">
          <a:xfrm>
            <a:off x="971600" y="1988840"/>
            <a:ext cx="2808312" cy="1847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229600" cy="5649491"/>
          </a:xfrm>
        </p:spPr>
        <p:txBody>
          <a:bodyPr/>
          <a:lstStyle/>
          <a:p>
            <a:pPr algn="just"/>
            <a:r>
              <a:rPr lang="tr-TR" dirty="0" smtClean="0"/>
              <a:t>Çocuklarınızın sorun çözme becerilerinin gelişmesine katkıda bulunun. Bunun içinde çocuk bir soru yada sorunla geldiğinde direkt çözüm sağlamak yerine çocuğun çözmesine fırsat vermek gerekir. Buna yönelik oyunlar oynayabilirsiniz. Şu olsa yada böyle bir olayla karşılaşsan ne yaparsın, nasıl çözüm sağlarsın gibi…</a:t>
            </a:r>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a:p>
        </p:txBody>
      </p:sp>
      <p:pic>
        <p:nvPicPr>
          <p:cNvPr id="7" name="Picture 3"/>
          <p:cNvPicPr>
            <a:picLocks noChangeAspect="1" noChangeArrowheads="1"/>
          </p:cNvPicPr>
          <p:nvPr/>
        </p:nvPicPr>
        <p:blipFill>
          <a:blip r:embed="rId2" cstate="print"/>
          <a:srcRect/>
          <a:stretch>
            <a:fillRect/>
          </a:stretch>
        </p:blipFill>
        <p:spPr bwMode="auto">
          <a:xfrm>
            <a:off x="2051720" y="3140968"/>
            <a:ext cx="5112568" cy="37170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92696"/>
            <a:ext cx="7467600" cy="5781256"/>
          </a:xfrm>
        </p:spPr>
        <p:txBody>
          <a:bodyPr/>
          <a:lstStyle/>
          <a:p>
            <a:pPr algn="just"/>
            <a:r>
              <a:rPr lang="tr-TR" dirty="0" smtClean="0"/>
              <a:t>Çocuklarınızın iletişim becerilerini arttırın.  Güçlü dil ve anlatım becerisi iletişim için gereklidir. Onunla konuşun, kitap okuyun, gününüzün nasıl geçtiğini anlatın onun da size anlatmasını sağlayın..</a:t>
            </a:r>
            <a:endParaRPr lang="tr-TR" dirty="0"/>
          </a:p>
        </p:txBody>
      </p:sp>
      <p:pic>
        <p:nvPicPr>
          <p:cNvPr id="16386" name="Picture 2" descr="C:\Users\user\Desktop\indir.jpg"/>
          <p:cNvPicPr>
            <a:picLocks noChangeAspect="1" noChangeArrowheads="1"/>
          </p:cNvPicPr>
          <p:nvPr/>
        </p:nvPicPr>
        <p:blipFill>
          <a:blip r:embed="rId2" cstate="print"/>
          <a:srcRect/>
          <a:stretch>
            <a:fillRect/>
          </a:stretch>
        </p:blipFill>
        <p:spPr bwMode="auto">
          <a:xfrm>
            <a:off x="971600" y="2996952"/>
            <a:ext cx="6912768" cy="255535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04664"/>
            <a:ext cx="8229600" cy="5721499"/>
          </a:xfrm>
        </p:spPr>
        <p:txBody>
          <a:bodyPr>
            <a:normAutofit lnSpcReduction="10000"/>
          </a:bodyPr>
          <a:lstStyle/>
          <a:p>
            <a:pPr fontAlgn="base"/>
            <a:r>
              <a:rPr lang="tr-TR" dirty="0" smtClean="0"/>
              <a:t/>
            </a:r>
            <a:br>
              <a:rPr lang="tr-TR" dirty="0" smtClean="0"/>
            </a:br>
            <a:r>
              <a:rPr lang="tr-TR" dirty="0" smtClean="0"/>
              <a:t>Çocuklara sevginizi koşulsuz olarak ifade edin. Böylece çocuk bir koşula bağlı olmadan sevildiğini ve değer gördüğünü, yanlışına rağmen anne-babasının onu sevmeye devam ettiğini hissedecek ve bilecektir.</a:t>
            </a:r>
          </a:p>
          <a:p>
            <a:pPr fontAlgn="base"/>
            <a:endParaRPr lang="tr-TR" dirty="0" smtClean="0"/>
          </a:p>
          <a:p>
            <a:pPr algn="just" fontAlgn="base"/>
            <a:r>
              <a:rPr lang="tr-TR" dirty="0" smtClean="0"/>
              <a:t> Çocuklarınıza suçlayıcı/eleştirel bir dil (beceriksizsin,senin yüzünden vb.) kullanmak yerine olumlu davranışlarını destekleyici ifadeler(bunu yapabileceğine inanıyorum vb.) kullanmaya çalışın.</a:t>
            </a:r>
          </a:p>
          <a:p>
            <a:pPr algn="just" fontAlgn="base"/>
            <a:endParaRPr lang="tr-TR" dirty="0" smtClean="0"/>
          </a:p>
          <a:p>
            <a:pPr fontAlgn="base"/>
            <a:r>
              <a:rPr lang="tr-TR" dirty="0" smtClean="0"/>
              <a:t> Çocuğun sosyal çevresini, kurduğu arkadaşlık ilişkilerini tanıyın.</a:t>
            </a:r>
          </a:p>
          <a:p>
            <a:pPr fontAlgn="base"/>
            <a:endParaRPr lang="tr-TR" dirty="0" smtClean="0"/>
          </a:p>
          <a:p>
            <a:pPr fontAlgn="base">
              <a:buNone/>
            </a:pPr>
            <a:r>
              <a:rPr lang="tr-TR" dirty="0" smtClean="0"/>
              <a:t>	</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92696"/>
            <a:ext cx="7931224" cy="5781256"/>
          </a:xfrm>
        </p:spPr>
        <p:txBody>
          <a:bodyPr/>
          <a:lstStyle/>
          <a:p>
            <a:pPr>
              <a:buNone/>
            </a:pPr>
            <a:r>
              <a:rPr lang="tr-TR" dirty="0" smtClean="0"/>
              <a:t>    SUNUM PLANI</a:t>
            </a:r>
          </a:p>
          <a:p>
            <a:pPr>
              <a:buNone/>
            </a:pPr>
            <a:endParaRPr lang="tr-TR" dirty="0" smtClean="0"/>
          </a:p>
          <a:p>
            <a:r>
              <a:rPr lang="tr-TR" dirty="0" smtClean="0"/>
              <a:t>Psikolojik sağlamlık tanımı</a:t>
            </a:r>
          </a:p>
          <a:p>
            <a:r>
              <a:rPr lang="tr-TR" dirty="0" smtClean="0"/>
              <a:t>Psikolojik sağlamlığa sahip olan bireylerin genel özellikleri</a:t>
            </a:r>
          </a:p>
          <a:p>
            <a:r>
              <a:rPr lang="tr-TR" dirty="0" smtClean="0"/>
              <a:t>Psikolojik sağlamlık için önemli olan faktörler</a:t>
            </a:r>
          </a:p>
          <a:p>
            <a:r>
              <a:rPr lang="tr-TR" dirty="0" smtClean="0"/>
              <a:t>Psikolojik sağlamlığı güçlü çocuklar yetiştirmek için ailelere düşen görevler</a:t>
            </a:r>
          </a:p>
          <a:p>
            <a:endParaRPr lang="tr-TR" dirty="0" smtClean="0"/>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48680"/>
            <a:ext cx="7859216" cy="5577483"/>
          </a:xfrm>
        </p:spPr>
        <p:txBody>
          <a:bodyPr>
            <a:normAutofit/>
          </a:bodyPr>
          <a:lstStyle/>
          <a:p>
            <a:pPr algn="just" fontAlgn="base">
              <a:buNone/>
            </a:pPr>
            <a:r>
              <a:rPr lang="tr-TR" dirty="0" smtClean="0"/>
              <a:t>		Söz edilen faktörlere bakıldığında, bireysel, ailesel veya çevresel bir özellik olumluysa, çocuğun sağlıklı gelişimine katkıda bulunduğu ve psikolojik sağlamlık düzeyini artırdığı görülmektedir. Buna karşın söz edilen faktörler çocuğu olumsuz etkilediğinde,ruhsal sağlığı bozulmakta ve psikolojik sağlamlığı azalmakta ya da yok olmaktadır. Bu nedenle benzer riskler ya da benzer olumsuz koşullarda yetişen çocuk ve ergenlerin de yaşamda başarılı olabilmeleri, gelişimlerini sağlayabilmeleri ve psikolojik yönden sağlam olabilmeleri için, bu risk faktörlerinin ve koruyucu faktörlerin bilinmesi gereklidir.</a:t>
            </a:r>
          </a:p>
          <a:p>
            <a:endParaRPr lang="tr-TR" dirty="0" smtClean="0"/>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Unutmayın ki ;</a:t>
            </a:r>
          </a:p>
          <a:p>
            <a:endParaRPr lang="tr-TR" dirty="0" smtClean="0"/>
          </a:p>
          <a:p>
            <a:pPr>
              <a:buNone/>
            </a:pPr>
            <a:r>
              <a:rPr lang="tr-TR" b="1" dirty="0" smtClean="0"/>
              <a:t>   'ÇOCUKLARINIZ SÖZLERİNİZİ DEĞİL, AYAK İZLERİNİZİ TAKİP EDER.'</a:t>
            </a:r>
            <a:endParaRPr lang="tr-TR" dirty="0" smtClean="0"/>
          </a:p>
          <a:p>
            <a:endParaRPr lang="tr-TR" dirty="0"/>
          </a:p>
        </p:txBody>
      </p:sp>
      <p:pic>
        <p:nvPicPr>
          <p:cNvPr id="17410" name="Picture 2" descr="C:\Users\user\Desktop\indir (1).jpg"/>
          <p:cNvPicPr>
            <a:picLocks noChangeAspect="1" noChangeArrowheads="1"/>
          </p:cNvPicPr>
          <p:nvPr/>
        </p:nvPicPr>
        <p:blipFill>
          <a:blip r:embed="rId2" cstate="print"/>
          <a:srcRect/>
          <a:stretch>
            <a:fillRect/>
          </a:stretch>
        </p:blipFill>
        <p:spPr bwMode="auto">
          <a:xfrm>
            <a:off x="899592" y="3429000"/>
            <a:ext cx="6912768" cy="295232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92696"/>
            <a:ext cx="7859216" cy="5433467"/>
          </a:xfrm>
        </p:spPr>
        <p:txBody>
          <a:bodyPr/>
          <a:lstStyle/>
          <a:p>
            <a:pPr>
              <a:buNone/>
            </a:pPr>
            <a:r>
              <a:rPr lang="tr-TR" dirty="0" smtClean="0"/>
              <a:t>		PSİKOLOJİK SAĞLAMLIK NEDİR?</a:t>
            </a:r>
          </a:p>
          <a:p>
            <a:pPr>
              <a:buNone/>
            </a:pPr>
            <a:endParaRPr lang="tr-TR" dirty="0" smtClean="0"/>
          </a:p>
          <a:p>
            <a:pPr algn="just">
              <a:buNone/>
            </a:pPr>
            <a:r>
              <a:rPr lang="tr-TR" dirty="0" smtClean="0"/>
              <a:t>		Psikolojik sağlamlık kavramı,  zorlu bir yaşantı ile karşılaşıldığında bu durumdan güçlü bir şekilde çıkma, değişen olaylara karşı esnek ve dayanıklı olma olarak adlandırılmaktadır. </a:t>
            </a:r>
            <a:r>
              <a:rPr lang="tr-TR" dirty="0" err="1" smtClean="0"/>
              <a:t>Weston</a:t>
            </a:r>
            <a:r>
              <a:rPr lang="tr-TR" dirty="0" smtClean="0"/>
              <a:t> </a:t>
            </a:r>
            <a:r>
              <a:rPr lang="tr-TR" dirty="0" err="1" smtClean="0"/>
              <a:t>and</a:t>
            </a:r>
            <a:r>
              <a:rPr lang="tr-TR" dirty="0" smtClean="0"/>
              <a:t> </a:t>
            </a:r>
            <a:r>
              <a:rPr lang="tr-TR" dirty="0" err="1" smtClean="0"/>
              <a:t>Parkin</a:t>
            </a:r>
            <a:r>
              <a:rPr lang="tr-TR" dirty="0" smtClean="0"/>
              <a:t> (2010)’ göre de zorluklarla mücadele etme ve yeni durumlara uyum sağlama becerisi olarak  tanımlanmaktadır.</a:t>
            </a:r>
          </a:p>
        </p:txBody>
      </p:sp>
      <p:pic>
        <p:nvPicPr>
          <p:cNvPr id="1026" name="Picture 2"/>
          <p:cNvPicPr>
            <a:picLocks noChangeAspect="1" noChangeArrowheads="1"/>
          </p:cNvPicPr>
          <p:nvPr/>
        </p:nvPicPr>
        <p:blipFill>
          <a:blip r:embed="rId2" cstate="print"/>
          <a:srcRect/>
          <a:stretch>
            <a:fillRect/>
          </a:stretch>
        </p:blipFill>
        <p:spPr bwMode="auto">
          <a:xfrm>
            <a:off x="4499992" y="4509120"/>
            <a:ext cx="3456384" cy="2088232"/>
          </a:xfrm>
          <a:prstGeom prst="rect">
            <a:avLst/>
          </a:prstGeom>
          <a:noFill/>
          <a:ln w="9525">
            <a:noFill/>
            <a:miter lim="800000"/>
            <a:headEnd/>
            <a:tailEnd/>
          </a:ln>
          <a:effectLst/>
        </p:spPr>
      </p:pic>
      <p:pic>
        <p:nvPicPr>
          <p:cNvPr id="6" name="Picture 2"/>
          <p:cNvPicPr>
            <a:picLocks noChangeAspect="1" noChangeArrowheads="1"/>
          </p:cNvPicPr>
          <p:nvPr/>
        </p:nvPicPr>
        <p:blipFill>
          <a:blip r:embed="rId3" cstate="print"/>
          <a:srcRect/>
          <a:stretch>
            <a:fillRect/>
          </a:stretch>
        </p:blipFill>
        <p:spPr bwMode="auto">
          <a:xfrm>
            <a:off x="899592" y="4509120"/>
            <a:ext cx="3168352" cy="20882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7715200" cy="5997280"/>
          </a:xfrm>
        </p:spPr>
        <p:txBody>
          <a:bodyPr/>
          <a:lstStyle/>
          <a:p>
            <a:pPr marL="274320" lvl="1">
              <a:spcBef>
                <a:spcPts val="600"/>
              </a:spcBef>
              <a:buSzPct val="70000"/>
              <a:buNone/>
            </a:pPr>
            <a:r>
              <a:rPr lang="tr-TR" sz="3200" dirty="0" smtClean="0"/>
              <a:t> Olumlu psikolojik dayanıklılığa; </a:t>
            </a:r>
          </a:p>
          <a:p>
            <a:pPr marL="274320" lvl="1">
              <a:spcBef>
                <a:spcPts val="600"/>
              </a:spcBef>
              <a:buSzPct val="70000"/>
              <a:buNone/>
            </a:pPr>
            <a:endParaRPr lang="tr-TR" sz="3200" dirty="0" smtClean="0"/>
          </a:p>
          <a:p>
            <a:pPr marL="274320" lvl="1">
              <a:spcBef>
                <a:spcPts val="600"/>
              </a:spcBef>
              <a:buSzPct val="70000"/>
              <a:buFont typeface="Wingdings"/>
              <a:buChar char=""/>
            </a:pPr>
            <a:r>
              <a:rPr lang="tr-TR" sz="2400" dirty="0" smtClean="0"/>
              <a:t>Evde şiddet gören çocuğun okulda başarılı olup, arkadaşları ile uyumlu olmasını örnek gösterebiliriz.</a:t>
            </a:r>
          </a:p>
          <a:p>
            <a:r>
              <a:rPr lang="tr-TR" dirty="0" smtClean="0"/>
              <a:t>Depremde enkaz altında kalmış birinin sonradan hayata tekrar tutunup gündelik yaşamına devam edebilmesi.</a:t>
            </a:r>
            <a:endParaRPr lang="tr-TR" dirty="0"/>
          </a:p>
        </p:txBody>
      </p:sp>
      <p:pic>
        <p:nvPicPr>
          <p:cNvPr id="2052" name="Picture 4" descr="C:\Users\user\Desktop\images.jpg"/>
          <p:cNvPicPr>
            <a:picLocks noChangeAspect="1" noChangeArrowheads="1"/>
          </p:cNvPicPr>
          <p:nvPr/>
        </p:nvPicPr>
        <p:blipFill>
          <a:blip r:embed="rId2" cstate="print"/>
          <a:srcRect/>
          <a:stretch>
            <a:fillRect/>
          </a:stretch>
        </p:blipFill>
        <p:spPr bwMode="auto">
          <a:xfrm>
            <a:off x="971600" y="3933056"/>
            <a:ext cx="6120680" cy="273630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692696"/>
            <a:ext cx="8229600" cy="5433467"/>
          </a:xfrm>
        </p:spPr>
        <p:txBody>
          <a:bodyPr/>
          <a:lstStyle/>
          <a:p>
            <a:pPr>
              <a:buNone/>
            </a:pPr>
            <a:r>
              <a:rPr lang="tr-TR" dirty="0" smtClean="0"/>
              <a:t>	Psikolojik sağlamlığa sahip olan bireylerin genel özellikleri;</a:t>
            </a:r>
          </a:p>
          <a:p>
            <a:pPr>
              <a:buNone/>
            </a:pPr>
            <a:endParaRPr lang="tr-TR" dirty="0" smtClean="0"/>
          </a:p>
          <a:p>
            <a:pPr lvl="1"/>
            <a:r>
              <a:rPr lang="tr-TR" dirty="0" smtClean="0"/>
              <a:t>Net ve belirli hedefleri olan</a:t>
            </a:r>
          </a:p>
          <a:p>
            <a:pPr lvl="1"/>
            <a:r>
              <a:rPr lang="tr-TR" dirty="0" smtClean="0"/>
              <a:t>İnsanlarla ilişkileri kolay olan</a:t>
            </a:r>
          </a:p>
          <a:p>
            <a:pPr lvl="1"/>
            <a:r>
              <a:rPr lang="tr-TR" dirty="0" smtClean="0"/>
              <a:t>Kendisine ve başkalarına nazik davranan</a:t>
            </a:r>
          </a:p>
          <a:p>
            <a:pPr lvl="1"/>
            <a:r>
              <a:rPr lang="tr-TR" dirty="0" smtClean="0"/>
              <a:t>Karşılaştıkları zorluklarla baş edebilen</a:t>
            </a:r>
          </a:p>
          <a:p>
            <a:pPr lvl="1"/>
            <a:r>
              <a:rPr lang="tr-TR" dirty="0" smtClean="0"/>
              <a:t>İletişim becerisi olan</a:t>
            </a:r>
          </a:p>
          <a:p>
            <a:pPr lvl="1"/>
            <a:r>
              <a:rPr lang="tr-TR" dirty="0" smtClean="0"/>
              <a:t>Güçlüklerden yılmayan</a:t>
            </a:r>
          </a:p>
          <a:p>
            <a:pPr lvl="1"/>
            <a:r>
              <a:rPr lang="tr-TR" dirty="0" smtClean="0"/>
              <a:t>Yaşama aktif katılım sağlayabilen</a:t>
            </a:r>
          </a:p>
          <a:p>
            <a:endParaRPr lang="tr-TR" dirty="0"/>
          </a:p>
        </p:txBody>
      </p:sp>
      <p:pic>
        <p:nvPicPr>
          <p:cNvPr id="3074" name="Picture 2"/>
          <p:cNvPicPr>
            <a:picLocks noChangeAspect="1" noChangeArrowheads="1"/>
          </p:cNvPicPr>
          <p:nvPr/>
        </p:nvPicPr>
        <p:blipFill>
          <a:blip r:embed="rId2" cstate="print"/>
          <a:srcRect/>
          <a:stretch>
            <a:fillRect/>
          </a:stretch>
        </p:blipFill>
        <p:spPr bwMode="auto">
          <a:xfrm>
            <a:off x="1043608" y="4869160"/>
            <a:ext cx="3096344" cy="1584176"/>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5076056" y="4797152"/>
            <a:ext cx="2762250" cy="16573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36712"/>
            <a:ext cx="7715200" cy="5637240"/>
          </a:xfrm>
        </p:spPr>
        <p:txBody>
          <a:bodyPr/>
          <a:lstStyle/>
          <a:p>
            <a:pPr>
              <a:buNone/>
            </a:pPr>
            <a:r>
              <a:rPr lang="tr-TR" sz="2800" dirty="0" smtClean="0"/>
              <a:t>	</a:t>
            </a:r>
            <a:r>
              <a:rPr lang="tr-TR" sz="3600" dirty="0" smtClean="0"/>
              <a:t>Psikolojik sağlamlık için önemli olan bazı risk faktörleri vardır:  </a:t>
            </a:r>
            <a:endParaRPr lang="tr-TR" sz="2800" dirty="0" smtClean="0"/>
          </a:p>
          <a:p>
            <a:pPr>
              <a:buNone/>
            </a:pPr>
            <a:endParaRPr lang="tr-TR" sz="2800" dirty="0" smtClean="0"/>
          </a:p>
          <a:p>
            <a:r>
              <a:rPr lang="tr-TR" sz="2800" b="1" dirty="0" smtClean="0"/>
              <a:t>       Bireysel risk faktörleri</a:t>
            </a:r>
          </a:p>
          <a:p>
            <a:r>
              <a:rPr lang="tr-TR" sz="2800" b="1" dirty="0" smtClean="0"/>
              <a:t>       Çevresel risk faktörleri</a:t>
            </a:r>
            <a:endParaRPr lang="tr-TR" sz="2800" dirty="0" smtClean="0"/>
          </a:p>
          <a:p>
            <a:pPr>
              <a:buNone/>
            </a:pPr>
            <a:endParaRPr lang="tr-TR" sz="2800" dirty="0" smtClean="0"/>
          </a:p>
          <a:p>
            <a:pPr>
              <a:buNone/>
            </a:pPr>
            <a:endParaRPr lang="tr-TR" sz="2800" dirty="0" smtClean="0"/>
          </a:p>
          <a:p>
            <a:endParaRPr lang="tr-TR" dirty="0"/>
          </a:p>
        </p:txBody>
      </p:sp>
      <p:pic>
        <p:nvPicPr>
          <p:cNvPr id="4098" name="Picture 2"/>
          <p:cNvPicPr>
            <a:picLocks noChangeAspect="1" noChangeArrowheads="1"/>
          </p:cNvPicPr>
          <p:nvPr/>
        </p:nvPicPr>
        <p:blipFill>
          <a:blip r:embed="rId2" cstate="print"/>
          <a:srcRect/>
          <a:stretch>
            <a:fillRect/>
          </a:stretch>
        </p:blipFill>
        <p:spPr bwMode="auto">
          <a:xfrm>
            <a:off x="323528" y="4149080"/>
            <a:ext cx="2476500" cy="1838325"/>
          </a:xfrm>
          <a:prstGeom prst="rect">
            <a:avLst/>
          </a:prstGeom>
          <a:noFill/>
          <a:ln w="9525">
            <a:noFill/>
            <a:miter lim="800000"/>
            <a:headEnd/>
            <a:tailEnd/>
          </a:ln>
          <a:effectLst/>
        </p:spPr>
      </p:pic>
      <p:pic>
        <p:nvPicPr>
          <p:cNvPr id="7" name="Picture 3"/>
          <p:cNvPicPr>
            <a:picLocks noChangeAspect="1" noChangeArrowheads="1"/>
          </p:cNvPicPr>
          <p:nvPr/>
        </p:nvPicPr>
        <p:blipFill>
          <a:blip r:embed="rId3" cstate="print"/>
          <a:srcRect/>
          <a:stretch>
            <a:fillRect/>
          </a:stretch>
        </p:blipFill>
        <p:spPr bwMode="auto">
          <a:xfrm>
            <a:off x="4211960" y="4293096"/>
            <a:ext cx="2981325" cy="15335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8075240" cy="5649491"/>
          </a:xfrm>
        </p:spPr>
        <p:txBody>
          <a:bodyPr>
            <a:normAutofit/>
          </a:bodyPr>
          <a:lstStyle/>
          <a:p>
            <a:pPr>
              <a:buNone/>
            </a:pPr>
            <a:r>
              <a:rPr lang="tr-TR" dirty="0" smtClean="0"/>
              <a:t>	</a:t>
            </a:r>
          </a:p>
          <a:p>
            <a:pPr marL="914400" lvl="1" indent="-514350"/>
            <a:r>
              <a:rPr lang="tr-TR" sz="2400" b="1" dirty="0" smtClean="0"/>
              <a:t>Bireysel risk faktörleri</a:t>
            </a:r>
            <a:r>
              <a:rPr lang="tr-TR" sz="2400" dirty="0" smtClean="0"/>
              <a:t>; prematüre doğum, annenin gebelikte alkol/ilaç kullanımı, IQ seviyesi, özgüven,çocuğun mizacı, olumlu akran ilişkileri, otokontrol becerisinin zayıf olması, uyumsuz davranışlar gösterme, genetik bozukluklar .</a:t>
            </a:r>
          </a:p>
          <a:p>
            <a:pPr marL="914400" lvl="1" indent="-514350">
              <a:buNone/>
            </a:pPr>
            <a:endParaRPr lang="tr-TR" dirty="0" smtClean="0"/>
          </a:p>
          <a:p>
            <a:pPr marL="914400" lvl="1" indent="-514350"/>
            <a:r>
              <a:rPr lang="tr-TR" sz="2400" b="1" dirty="0" smtClean="0"/>
              <a:t>Çevresel risk faktörleri; </a:t>
            </a:r>
            <a:r>
              <a:rPr lang="tr-TR" sz="2400" dirty="0" smtClean="0"/>
              <a:t>aile, okul ve kültür</a:t>
            </a:r>
            <a:endParaRPr lang="tr-TR" sz="2400" b="1" dirty="0"/>
          </a:p>
        </p:txBody>
      </p:sp>
      <p:pic>
        <p:nvPicPr>
          <p:cNvPr id="5123" name="Picture 3"/>
          <p:cNvPicPr>
            <a:picLocks noChangeAspect="1" noChangeArrowheads="1"/>
          </p:cNvPicPr>
          <p:nvPr/>
        </p:nvPicPr>
        <p:blipFill>
          <a:blip r:embed="rId2" cstate="print"/>
          <a:srcRect/>
          <a:stretch>
            <a:fillRect/>
          </a:stretch>
        </p:blipFill>
        <p:spPr bwMode="auto">
          <a:xfrm>
            <a:off x="3419872" y="4437112"/>
            <a:ext cx="2857500" cy="180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48680"/>
            <a:ext cx="8229600" cy="5577483"/>
          </a:xfrm>
        </p:spPr>
        <p:txBody>
          <a:bodyPr/>
          <a:lstStyle/>
          <a:p>
            <a:pPr marL="274320" lvl="1" algn="ctr">
              <a:spcBef>
                <a:spcPts val="600"/>
              </a:spcBef>
              <a:buSzPct val="70000"/>
              <a:buNone/>
            </a:pPr>
            <a:r>
              <a:rPr lang="tr-TR" dirty="0" smtClean="0"/>
              <a:t>		PSİKOLOJİK SAĞLAMLIĞI ETKİLEYEN AİLE İLE İLGİLİ FAKTÖRLER: </a:t>
            </a:r>
          </a:p>
          <a:p>
            <a:endParaRPr lang="tr-TR" dirty="0" smtClean="0"/>
          </a:p>
          <a:p>
            <a:endParaRPr lang="tr-TR" dirty="0" smtClean="0"/>
          </a:p>
          <a:p>
            <a:endParaRPr lang="tr-TR" dirty="0" smtClean="0"/>
          </a:p>
          <a:p>
            <a:endParaRPr lang="tr-TR" dirty="0" smtClean="0"/>
          </a:p>
          <a:p>
            <a:r>
              <a:rPr lang="tr-TR" dirty="0" smtClean="0"/>
              <a:t>Uygun anne baba tutumları</a:t>
            </a:r>
          </a:p>
          <a:p>
            <a:r>
              <a:rPr lang="tr-TR" dirty="0" smtClean="0"/>
              <a:t>Anne baba ve kardeş ilişkilerinin sağlıklı olması</a:t>
            </a:r>
          </a:p>
          <a:p>
            <a:r>
              <a:rPr lang="tr-TR" dirty="0" smtClean="0"/>
              <a:t>Aile içindeki sağlıklı iletişim</a:t>
            </a:r>
          </a:p>
          <a:p>
            <a:r>
              <a:rPr lang="tr-TR" dirty="0" smtClean="0"/>
              <a:t>Ev içinde çatışma olması</a:t>
            </a:r>
          </a:p>
          <a:p>
            <a:r>
              <a:rPr lang="tr-TR" dirty="0" smtClean="0"/>
              <a:t>Çocuğun problem çözme becerilerinin desteklenmesi</a:t>
            </a:r>
          </a:p>
          <a:p>
            <a:r>
              <a:rPr lang="tr-TR" dirty="0" smtClean="0"/>
              <a:t>Ailenin eğitim durumu ve çocuğun eğitimine katılımı </a:t>
            </a:r>
            <a:endParaRPr lang="tr-TR" dirty="0"/>
          </a:p>
        </p:txBody>
      </p:sp>
      <p:pic>
        <p:nvPicPr>
          <p:cNvPr id="4" name="Picture 2"/>
          <p:cNvPicPr>
            <a:picLocks noChangeAspect="1" noChangeArrowheads="1"/>
          </p:cNvPicPr>
          <p:nvPr/>
        </p:nvPicPr>
        <p:blipFill>
          <a:blip r:embed="rId2" cstate="print"/>
          <a:srcRect/>
          <a:stretch>
            <a:fillRect/>
          </a:stretch>
        </p:blipFill>
        <p:spPr bwMode="auto">
          <a:xfrm>
            <a:off x="5220072" y="1340768"/>
            <a:ext cx="2927598"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980728"/>
            <a:ext cx="8229600" cy="5145435"/>
          </a:xfrm>
        </p:spPr>
        <p:txBody>
          <a:bodyPr/>
          <a:lstStyle/>
          <a:p>
            <a:pPr algn="just">
              <a:buNone/>
            </a:pPr>
            <a:r>
              <a:rPr lang="tr-TR" dirty="0" smtClean="0"/>
              <a:t>	Okul sistemi ise çocuğun bilişsel yeteneklerini destekleyen,  duygu ve davranışlarını düzenlemesini sağlayan bir sistem olmalıdır. Okul ve öğretmen  çocuğun psikolojik sağlamlığını etkileme de büyük paya sahiptir.</a:t>
            </a:r>
            <a:endParaRPr lang="tr-TR" dirty="0"/>
          </a:p>
        </p:txBody>
      </p:sp>
      <p:pic>
        <p:nvPicPr>
          <p:cNvPr id="7170" name="Picture 2"/>
          <p:cNvPicPr>
            <a:picLocks noChangeAspect="1" noChangeArrowheads="1"/>
          </p:cNvPicPr>
          <p:nvPr/>
        </p:nvPicPr>
        <p:blipFill>
          <a:blip r:embed="rId2" cstate="print"/>
          <a:srcRect/>
          <a:stretch>
            <a:fillRect/>
          </a:stretch>
        </p:blipFill>
        <p:spPr bwMode="auto">
          <a:xfrm>
            <a:off x="1763688" y="3284984"/>
            <a:ext cx="4896544" cy="24482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217</TotalTime>
  <Words>228</Words>
  <Application>Microsoft Office PowerPoint</Application>
  <PresentationFormat>Ekran Gösterisi (4:3)</PresentationFormat>
  <Paragraphs>90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Cumba</vt:lpstr>
      <vt:lpstr>PSİKOLOJİK SAĞLAMLIK  VELİ SEMİNERİ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41</cp:revision>
  <dcterms:created xsi:type="dcterms:W3CDTF">2020-09-09T06:19:34Z</dcterms:created>
  <dcterms:modified xsi:type="dcterms:W3CDTF">2020-09-09T12:02:19Z</dcterms:modified>
</cp:coreProperties>
</file>