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6" r:id="rId15"/>
    <p:sldId id="277" r:id="rId16"/>
    <p:sldId id="278" r:id="rId17"/>
    <p:sldId id="284" r:id="rId18"/>
    <p:sldId id="287" r:id="rId19"/>
  </p:sldIdLst>
  <p:sldSz cx="18288000" cy="10287000"/>
  <p:notesSz cx="6797675" cy="9926638"/>
  <p:embeddedFontLst>
    <p:embeddedFont>
      <p:font typeface="Times New Roman Bold" charset="-94"/>
      <p:regular r:id="rId22"/>
    </p:embeddedFont>
    <p:embeddedFont>
      <p:font typeface="Calibri" pitchFamily="34" charset="0"/>
      <p:regular r:id="rId23"/>
      <p:bold r:id="rId24"/>
      <p:italic r:id="rId25"/>
      <p:boldItalic r:id="rId26"/>
    </p:embeddedFont>
    <p:embeddedFont>
      <p:font typeface="Arial Black" pitchFamily="34" charset="0"/>
      <p:bold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5207"/>
    <a:srgbClr val="CD6209"/>
    <a:srgbClr val="A1822B"/>
    <a:srgbClr val="7F7F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-1176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E2534-2991-44B9-B9BF-49812ADDC780}" type="datetimeFigureOut">
              <a:rPr lang="tr-TR" smtClean="0"/>
              <a:t>4.02.2025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123AF-84D4-45EF-9948-DF3F317248B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95816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5B563-8C52-498E-B393-AE35DAF4E79B}" type="datetimeFigureOut">
              <a:rPr lang="tr-TR" smtClean="0"/>
              <a:t>4.02.2025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DFD99-BBE9-42A2-B4ED-827B010B8C65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3293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İletişim Eksiklikleri</a:t>
            </a: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DFD99-BBE9-42A2-B4ED-827B010B8C65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3853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ts val="5599"/>
              </a:lnSpc>
            </a:pPr>
            <a:r>
              <a:rPr lang="en-US" sz="1200" dirty="0" err="1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Eğitimi</a:t>
            </a:r>
            <a:r>
              <a:rPr lang="en-US" sz="1200" dirty="0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daha verimli hale </a:t>
            </a:r>
            <a:r>
              <a:rPr lang="en-US" sz="1200" dirty="0" err="1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getirebilmek</a:t>
            </a:r>
            <a:r>
              <a:rPr lang="en-US" sz="1200" dirty="0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için, öğretmen eğitim </a:t>
            </a:r>
            <a:r>
              <a:rPr lang="en-US" sz="1200" dirty="0" err="1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ortamını</a:t>
            </a:r>
            <a:r>
              <a:rPr lang="en-US" sz="1200" dirty="0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mümkün</a:t>
            </a:r>
            <a:r>
              <a:rPr lang="en-US" sz="1200" dirty="0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olduğunca</a:t>
            </a:r>
            <a:r>
              <a:rPr lang="en-US" sz="1200" dirty="0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düzenlemeye</a:t>
            </a:r>
            <a:r>
              <a:rPr lang="en-US" sz="1200" dirty="0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çalışmalıdır</a:t>
            </a:r>
            <a:r>
              <a:rPr lang="en-US" sz="1200" dirty="0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1200" dirty="0" err="1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Eğer</a:t>
            </a:r>
            <a:r>
              <a:rPr lang="en-US" sz="1200" dirty="0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 </a:t>
            </a:r>
            <a:r>
              <a:rPr lang="en-US" sz="1200" dirty="0" err="1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mümkün</a:t>
            </a:r>
            <a:r>
              <a:rPr lang="en-US" sz="1200" dirty="0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err="1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değilse</a:t>
            </a:r>
            <a:r>
              <a:rPr lang="en-US" sz="1200" dirty="0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öğretmen farklı </a:t>
            </a:r>
            <a:r>
              <a:rPr lang="en-US" sz="1200" dirty="0" err="1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stratejiler</a:t>
            </a:r>
            <a:r>
              <a:rPr lang="en-US" sz="1200" dirty="0" smtClean="0">
                <a:solidFill>
                  <a:srgbClr val="7651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ve yöntemler geliştirebilir.</a:t>
            </a:r>
          </a:p>
          <a:p>
            <a:pPr algn="ctr">
              <a:lnSpc>
                <a:spcPts val="5599"/>
              </a:lnSpc>
            </a:pPr>
            <a:endParaRPr lang="en-US" sz="1200" dirty="0" smtClean="0">
              <a:solidFill>
                <a:srgbClr val="765133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EDFD99-BBE9-42A2-B4ED-827B010B8C65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2741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2/4/2025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2"/>
          <p:cNvGrpSpPr/>
          <p:nvPr/>
        </p:nvGrpSpPr>
        <p:grpSpPr>
          <a:xfrm rot="-5400000">
            <a:off x="5715740" y="-6007127"/>
            <a:ext cx="6134182" cy="22828576"/>
            <a:chOff x="0" y="0"/>
            <a:chExt cx="2236792" cy="6012465"/>
          </a:xfrm>
        </p:grpSpPr>
        <p:sp>
          <p:nvSpPr>
            <p:cNvPr id="7" name="Freeform 3"/>
            <p:cNvSpPr/>
            <p:nvPr/>
          </p:nvSpPr>
          <p:spPr>
            <a:xfrm>
              <a:off x="0" y="0"/>
              <a:ext cx="2236792" cy="6012464"/>
            </a:xfrm>
            <a:custGeom>
              <a:avLst/>
              <a:gdLst/>
              <a:ahLst/>
              <a:cxnLst/>
              <a:rect l="l" t="t" r="r" b="b"/>
              <a:pathLst>
                <a:path w="2236792" h="6012464">
                  <a:moveTo>
                    <a:pt x="0" y="0"/>
                  </a:moveTo>
                  <a:lnTo>
                    <a:pt x="2236792" y="0"/>
                  </a:lnTo>
                  <a:lnTo>
                    <a:pt x="2236792" y="6012464"/>
                  </a:lnTo>
                  <a:lnTo>
                    <a:pt x="0" y="6012464"/>
                  </a:lnTo>
                  <a:close/>
                </a:path>
              </a:pathLst>
            </a:custGeom>
            <a:solidFill>
              <a:srgbClr val="FFC786"/>
            </a:solidFill>
          </p:spPr>
        </p:sp>
        <p:sp>
          <p:nvSpPr>
            <p:cNvPr id="8" name="TextBox 4"/>
            <p:cNvSpPr txBox="1"/>
            <p:nvPr/>
          </p:nvSpPr>
          <p:spPr>
            <a:xfrm>
              <a:off x="0" y="-85725"/>
              <a:ext cx="2236792" cy="6098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0"/>
                </a:lnSpc>
              </a:pPr>
              <a:endParaRPr dirty="0"/>
            </a:p>
          </p:txBody>
        </p:sp>
      </p:grpSp>
      <p:sp>
        <p:nvSpPr>
          <p:cNvPr id="2" name="Freeform 2"/>
          <p:cNvSpPr/>
          <p:nvPr/>
        </p:nvSpPr>
        <p:spPr>
          <a:xfrm rot="-819070">
            <a:off x="-1721041" y="8908390"/>
            <a:ext cx="6861175" cy="1172637"/>
          </a:xfrm>
          <a:custGeom>
            <a:avLst/>
            <a:gdLst/>
            <a:ahLst/>
            <a:cxnLst/>
            <a:rect l="l" t="t" r="r" b="b"/>
            <a:pathLst>
              <a:path w="6861175" h="1172637">
                <a:moveTo>
                  <a:pt x="0" y="0"/>
                </a:moveTo>
                <a:lnTo>
                  <a:pt x="6861175" y="0"/>
                </a:lnTo>
                <a:lnTo>
                  <a:pt x="6861175" y="1172638"/>
                </a:lnTo>
                <a:lnTo>
                  <a:pt x="0" y="11726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 rot="20988778">
            <a:off x="11994124" y="34990"/>
            <a:ext cx="7048450" cy="1798577"/>
          </a:xfrm>
          <a:custGeom>
            <a:avLst/>
            <a:gdLst/>
            <a:ahLst/>
            <a:cxnLst/>
            <a:rect l="l" t="t" r="r" b="b"/>
            <a:pathLst>
              <a:path w="7327536" h="1798577">
                <a:moveTo>
                  <a:pt x="0" y="0"/>
                </a:moveTo>
                <a:lnTo>
                  <a:pt x="7327536" y="0"/>
                </a:lnTo>
                <a:lnTo>
                  <a:pt x="7327536" y="1798578"/>
                </a:lnTo>
                <a:lnTo>
                  <a:pt x="0" y="17985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-762000" y="3095551"/>
            <a:ext cx="19202400" cy="30991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20000" algn="ctr">
              <a:lnSpc>
                <a:spcPts val="765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8500" dirty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EVDE </a:t>
            </a:r>
            <a:r>
              <a:rPr lang="en-US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EĞ</a:t>
            </a:r>
            <a:r>
              <a:rPr lang="tr-TR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</a:t>
            </a:r>
            <a:r>
              <a:rPr lang="en-US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tr-TR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</a:t>
            </a:r>
            <a:r>
              <a:rPr lang="en-US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 H</a:t>
            </a:r>
            <a:r>
              <a:rPr lang="tr-TR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</a:t>
            </a:r>
            <a:r>
              <a:rPr lang="en-US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ZMETLER</a:t>
            </a:r>
            <a:r>
              <a:rPr lang="tr-TR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İNDE</a:t>
            </a:r>
            <a:r>
              <a:rPr lang="en-US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8500" dirty="0">
              <a:solidFill>
                <a:srgbClr val="AD520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720000" lvl="0" indent="0" algn="ctr">
              <a:lnSpc>
                <a:spcPts val="7650"/>
              </a:lnSpc>
              <a:spcBef>
                <a:spcPts val="500"/>
              </a:spcBef>
              <a:spcAft>
                <a:spcPts val="500"/>
              </a:spcAft>
            </a:pPr>
            <a:r>
              <a:rPr lang="tr-TR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AİLE-ÖĞRETMEN-</a:t>
            </a:r>
            <a:r>
              <a:rPr lang="en-US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REHBERL</a:t>
            </a:r>
            <a:r>
              <a:rPr lang="tr-TR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</a:t>
            </a:r>
            <a:r>
              <a:rPr lang="en-US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 </a:t>
            </a:r>
            <a:r>
              <a:rPr lang="en-US" sz="8500" dirty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 </a:t>
            </a:r>
            <a:r>
              <a:rPr lang="en-US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</a:t>
            </a:r>
            <a:r>
              <a:rPr lang="tr-TR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</a:t>
            </a:r>
            <a:r>
              <a:rPr lang="en-US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KOLOJ</a:t>
            </a:r>
            <a:r>
              <a:rPr lang="tr-TR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</a:t>
            </a:r>
            <a:r>
              <a:rPr lang="en-US" sz="8500" dirty="0" smtClean="0">
                <a:solidFill>
                  <a:srgbClr val="AD520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 DANIŞMA</a:t>
            </a:r>
            <a:endParaRPr lang="en-US" sz="8500" dirty="0">
              <a:solidFill>
                <a:srgbClr val="AD520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571500" y="7109145"/>
            <a:ext cx="177165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79"/>
              </a:lnSpc>
            </a:pPr>
            <a:r>
              <a:rPr lang="en-US" sz="4000" b="1" dirty="0" smtClean="0">
                <a:solidFill>
                  <a:srgbClr val="AD520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İREM </a:t>
            </a:r>
            <a:r>
              <a:rPr lang="en-US" sz="4000" b="1" dirty="0">
                <a:solidFill>
                  <a:srgbClr val="AD520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NUR </a:t>
            </a:r>
            <a:r>
              <a:rPr lang="en-US" sz="4000" b="1" dirty="0" smtClean="0">
                <a:solidFill>
                  <a:srgbClr val="AD520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BAYRAM</a:t>
            </a:r>
            <a:r>
              <a:rPr lang="tr-TR" sz="4000" b="1" dirty="0" smtClean="0">
                <a:solidFill>
                  <a:srgbClr val="AD520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 				        </a:t>
            </a:r>
            <a:r>
              <a:rPr lang="en-US" sz="4000" b="1" dirty="0" smtClean="0">
                <a:solidFill>
                  <a:srgbClr val="AD520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ASLIHAN YILDIZ</a:t>
            </a:r>
            <a:endParaRPr lang="tr-TR" sz="4000" b="1" dirty="0" smtClean="0">
              <a:solidFill>
                <a:srgbClr val="AD5207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>
              <a:lnSpc>
                <a:spcPts val="4479"/>
              </a:lnSpc>
            </a:pPr>
            <a:r>
              <a:rPr lang="tr-TR" sz="3199" b="1" dirty="0" smtClean="0">
                <a:solidFill>
                  <a:srgbClr val="AD5207"/>
                </a:solidFill>
                <a:latin typeface="Times New Roman Bold"/>
                <a:ea typeface="Times New Roman Bold"/>
                <a:cs typeface="Times New Roman Bold"/>
                <a:sym typeface="Times New Roman Bold"/>
              </a:rPr>
              <a:t>		   PSİKOLOJİK DANIŞMAN 		     	            UZMAN PSİKOLOJİK DANIŞMAN</a:t>
            </a:r>
            <a:endParaRPr lang="en-US" sz="3199" b="1" dirty="0">
              <a:solidFill>
                <a:srgbClr val="AD5207"/>
              </a:solidFill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  <p:pic>
        <p:nvPicPr>
          <p:cNvPr id="1026" name="Picture 2" descr="C:\Users\User\Desktop\D\10032021 yedek\Desktop\ram amblem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41" y="-114300"/>
            <a:ext cx="2471546" cy="247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95401" y="2280369"/>
            <a:ext cx="9067799" cy="6642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Zaman Kısıtlamaları ve Esneklik Eksikliği: </a:t>
            </a:r>
          </a:p>
          <a:p>
            <a:pPr algn="ctr">
              <a:lnSpc>
                <a:spcPts val="5599"/>
              </a:lnSpc>
            </a:pPr>
            <a:endParaRPr lang="en-US" sz="44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Öğretmenin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her öğrenciye 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uygun bir program hazırlayarak, 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esnek bir yaklaşım sergilemesi önemlidir. 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Gerekirse, velilerle birlikte eğitim saatleri </a:t>
            </a:r>
          </a:p>
          <a:p>
            <a:pPr algn="ctr">
              <a:lnSpc>
                <a:spcPts val="5599"/>
              </a:lnSpc>
            </a:pPr>
            <a:r>
              <a:rPr lang="tr-TR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tr-TR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aksak</a:t>
            </a:r>
            <a:r>
              <a:rPr lang="en-US" sz="39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lı</a:t>
            </a:r>
            <a:r>
              <a:rPr lang="tr-TR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klar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üzerine konuşulabilir. 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0476690" y="1714500"/>
            <a:ext cx="6117034" cy="7513513"/>
          </a:xfrm>
          <a:custGeom>
            <a:avLst/>
            <a:gdLst/>
            <a:ahLst/>
            <a:cxnLst/>
            <a:rect l="l" t="t" r="r" b="b"/>
            <a:pathLst>
              <a:path w="6117034" h="5520623">
                <a:moveTo>
                  <a:pt x="0" y="0"/>
                </a:moveTo>
                <a:lnTo>
                  <a:pt x="6117034" y="0"/>
                </a:lnTo>
                <a:lnTo>
                  <a:pt x="6117034" y="5520623"/>
                </a:lnTo>
                <a:lnTo>
                  <a:pt x="0" y="552062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5800" y="1714500"/>
            <a:ext cx="16687800" cy="439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Öğrencinin </a:t>
            </a:r>
            <a:r>
              <a:rPr lang="en-US" sz="4499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Davranışsal</a:t>
            </a:r>
            <a:r>
              <a:rPr lang="en-US" sz="44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Zorlukları</a:t>
            </a:r>
            <a:r>
              <a:rPr lang="en-US" sz="44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44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Öğretmen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9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öğrenciye</a:t>
            </a:r>
            <a:r>
              <a:rPr lang="tr-TR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yönelik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kişiye özel davranış </a:t>
            </a:r>
            <a:r>
              <a:rPr lang="en-US" sz="3999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yönetimi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stratejileri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geliştirebilir ve </a:t>
            </a:r>
            <a:r>
              <a:rPr lang="en-US" sz="3999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öğrencinin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duygusal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ihtiyaçlarını göz </a:t>
            </a:r>
            <a:r>
              <a:rPr lang="en-US" sz="3999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önünde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bulundurmalıdır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6438901"/>
            <a:ext cx="7296150" cy="29584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33401" y="2280369"/>
            <a:ext cx="8915399" cy="5834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Eğitim </a:t>
            </a:r>
            <a:r>
              <a:rPr lang="en-US" sz="4499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Kaynaklarının</a:t>
            </a:r>
            <a:r>
              <a:rPr lang="en-US" sz="44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Yetersizliği</a:t>
            </a:r>
            <a:r>
              <a:rPr lang="en-US" sz="44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44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endParaRPr lang="en-US" sz="44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Eğitimde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kullanılabilecek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alternatif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araçlar (evdeki günlük nesneler,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dijital</a:t>
            </a:r>
            <a:r>
              <a:rPr lang="tr-TR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kaynaklar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vs.)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hakkında</a:t>
            </a:r>
            <a:r>
              <a:rPr lang="tr-TR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öğretmenin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yaratıcı çözümler </a:t>
            </a: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geliştirmesi gerekebilir. 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0275" y="1714500"/>
            <a:ext cx="7629525" cy="731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324600" y="1028700"/>
            <a:ext cx="11314319" cy="9366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Psikososyal</a:t>
            </a:r>
            <a:r>
              <a:rPr lang="en-US" sz="44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99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Destek</a:t>
            </a:r>
            <a:r>
              <a:rPr lang="en-US" sz="44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Eksikliği</a:t>
            </a:r>
            <a:r>
              <a:rPr lang="en-US" sz="44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en-US" sz="44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endParaRPr lang="en-US" sz="44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Öğretmeni</a:t>
            </a:r>
            <a:r>
              <a:rPr lang="tr-TR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çoğu zaman yalnız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çalışır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 öğrenciye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rehberlik</a:t>
            </a:r>
            <a:r>
              <a:rPr lang="tr-TR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ederken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profesyonel bir destek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almayabilir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Bu durum,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öğretmenin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tükenmişlik veya stres yaşamasına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yol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açabilir. 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Eğitim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sürecinde psikolojik destek almak veya diğer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profesyonellerle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işbirliği yapmak, öğretmenin iş yükünü hafifletebilir.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Ayrıca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öğretmenin kendi kendine stres yönetimi teknikleri geliştirmesi de faydalı olabilir. 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40099" y="1714500"/>
            <a:ext cx="5298701" cy="7391400"/>
          </a:xfrm>
          <a:custGeom>
            <a:avLst/>
            <a:gdLst/>
            <a:ahLst/>
            <a:cxnLst/>
            <a:rect l="l" t="t" r="r" b="b"/>
            <a:pathLst>
              <a:path w="6297822" h="4770601">
                <a:moveTo>
                  <a:pt x="0" y="0"/>
                </a:moveTo>
                <a:lnTo>
                  <a:pt x="6297822" y="0"/>
                </a:lnTo>
                <a:lnTo>
                  <a:pt x="6297822" y="4770601"/>
                </a:lnTo>
                <a:lnTo>
                  <a:pt x="0" y="477060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912564" y="1005805"/>
            <a:ext cx="14851436" cy="3680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Süpervizyon ve </a:t>
            </a:r>
            <a:r>
              <a:rPr lang="en-US" sz="44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Danışmanlık</a:t>
            </a:r>
            <a:endParaRPr lang="en-US" sz="44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endParaRPr lang="en-US" sz="44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Eğitim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süreci ve öğrenci ihtiyaçları hakkında rehberlik sağlayacak bir süpervizör veya danışman, öğretmene hem profesyonel hem de duygusal destek sunabilir. </a:t>
            </a:r>
          </a:p>
        </p:txBody>
      </p:sp>
      <p:sp>
        <p:nvSpPr>
          <p:cNvPr id="4" name="Freeform 4"/>
          <p:cNvSpPr/>
          <p:nvPr/>
        </p:nvSpPr>
        <p:spPr>
          <a:xfrm>
            <a:off x="5715000" y="5067300"/>
            <a:ext cx="6695680" cy="4114800"/>
          </a:xfrm>
          <a:custGeom>
            <a:avLst/>
            <a:gdLst/>
            <a:ahLst/>
            <a:cxnLst/>
            <a:rect l="l" t="t" r="r" b="b"/>
            <a:pathLst>
              <a:path w="6695680" h="4114800">
                <a:moveTo>
                  <a:pt x="0" y="0"/>
                </a:moveTo>
                <a:lnTo>
                  <a:pt x="6695681" y="0"/>
                </a:lnTo>
                <a:lnTo>
                  <a:pt x="66956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802771" y="1474515"/>
            <a:ext cx="13368211" cy="511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Duygusal Destek Grupları:</a:t>
            </a:r>
          </a:p>
          <a:p>
            <a:pPr algn="ctr">
              <a:lnSpc>
                <a:spcPts val="5599"/>
              </a:lnSpc>
            </a:pPr>
            <a:endParaRPr lang="en-US" sz="44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Diğer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özel eğitim öğretmenleriyle bir araya gelerek oluşturulacak bir destek grubu, ortak deneyimleri paylaşmak için yararlı olabilir. Bu gruplar, öğretmenlerin yalnız olmadıklarını hissetmelerine yardımcı olur. 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971" y="6362700"/>
            <a:ext cx="8779629" cy="2852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90600" y="537220"/>
            <a:ext cx="9677400" cy="87972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endParaRPr b="1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ts val="6299"/>
              </a:lnSpc>
            </a:pPr>
            <a:r>
              <a:rPr lang="en-US" sz="44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Kişisel Gelişim ve </a:t>
            </a:r>
            <a:r>
              <a:rPr lang="en-US" sz="44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Psikoeğitim</a:t>
            </a:r>
            <a:r>
              <a:rPr lang="en-US" sz="44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Programları: </a:t>
            </a:r>
          </a:p>
          <a:p>
            <a:pPr algn="ctr">
              <a:lnSpc>
                <a:spcPts val="5599"/>
              </a:lnSpc>
            </a:pPr>
            <a:endParaRPr lang="en-US" sz="44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Öğretmenler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stres yönetimi, zaman yönetimi, empati gibi kişisel gelişim becerilerini geliştirmek için eğitimlere katılabilirler. Bu tür programlar, öğretmenlerin psikolojik dayanıklılıklarını artırabilir. </a:t>
            </a:r>
            <a:endParaRPr lang="tr-TR" sz="3999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40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Duygusal </a:t>
            </a:r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esneklik geliştirme çalışmaları</a:t>
            </a:r>
            <a:r>
              <a:rPr lang="tr-TR" sz="40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yapılabilir.</a:t>
            </a: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1353800" y="2019300"/>
            <a:ext cx="5638800" cy="6324600"/>
          </a:xfrm>
          <a:custGeom>
            <a:avLst/>
            <a:gdLst/>
            <a:ahLst/>
            <a:cxnLst/>
            <a:rect l="l" t="t" r="r" b="b"/>
            <a:pathLst>
              <a:path w="6051176" h="4114800">
                <a:moveTo>
                  <a:pt x="0" y="0"/>
                </a:moveTo>
                <a:lnTo>
                  <a:pt x="6051176" y="0"/>
                </a:lnTo>
                <a:lnTo>
                  <a:pt x="60511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676400" y="1104900"/>
            <a:ext cx="15316200" cy="50654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Geri Bildirim ve Takdir: </a:t>
            </a: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Öğretmenler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çalışmalarının takdir edilmesi ve doğru geri bildirimler alması gerektiğini hissedebilirler. Yönetici veya meslektaşlardan alınacak olumlu geri bildirimler, motivasyonu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artırabilir</a:t>
            </a:r>
            <a:r>
              <a:rPr lang="tr-TR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tr-TR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 kendilerini daha iyi hissettirir.</a:t>
            </a: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150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4114800" y="5676900"/>
            <a:ext cx="10439400" cy="3536526"/>
          </a:xfrm>
          <a:custGeom>
            <a:avLst/>
            <a:gdLst/>
            <a:ahLst/>
            <a:cxnLst/>
            <a:rect l="l" t="t" r="r" b="b"/>
            <a:pathLst>
              <a:path w="6102744" h="4527126">
                <a:moveTo>
                  <a:pt x="0" y="0"/>
                </a:moveTo>
                <a:lnTo>
                  <a:pt x="6102744" y="0"/>
                </a:lnTo>
                <a:lnTo>
                  <a:pt x="6102744" y="4527127"/>
                </a:lnTo>
                <a:lnTo>
                  <a:pt x="0" y="45271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080414" y="3557296"/>
            <a:ext cx="8994098" cy="8229600"/>
          </a:xfrm>
          <a:custGeom>
            <a:avLst/>
            <a:gdLst/>
            <a:ahLst/>
            <a:cxnLst/>
            <a:rect l="l" t="t" r="r" b="b"/>
            <a:pathLst>
              <a:path w="8994098" h="8229600">
                <a:moveTo>
                  <a:pt x="0" y="0"/>
                </a:moveTo>
                <a:lnTo>
                  <a:pt x="8994098" y="0"/>
                </a:lnTo>
                <a:lnTo>
                  <a:pt x="89940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450548" y="3848447"/>
            <a:ext cx="16230600" cy="2590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B</a:t>
            </a:r>
            <a:r>
              <a:rPr lang="tr-TR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İ</a:t>
            </a:r>
            <a:r>
              <a:rPr lang="en-US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Z</a:t>
            </a:r>
            <a:r>
              <a:rPr lang="tr-TR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İ</a:t>
            </a:r>
            <a:r>
              <a:rPr lang="en-US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 D</a:t>
            </a:r>
            <a:r>
              <a:rPr lang="tr-TR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İ</a:t>
            </a:r>
            <a:r>
              <a:rPr lang="en-US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NLED</a:t>
            </a:r>
            <a:r>
              <a:rPr lang="tr-TR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İ</a:t>
            </a:r>
            <a:r>
              <a:rPr lang="en-US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Ğ</a:t>
            </a:r>
            <a:r>
              <a:rPr lang="tr-TR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İ</a:t>
            </a:r>
            <a:r>
              <a:rPr lang="en-US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N</a:t>
            </a:r>
            <a:r>
              <a:rPr lang="tr-TR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İ</a:t>
            </a:r>
            <a:r>
              <a:rPr lang="en-US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Z İÇ</a:t>
            </a:r>
            <a:r>
              <a:rPr lang="tr-TR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İ</a:t>
            </a:r>
            <a:r>
              <a:rPr lang="en-US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N TEŞEKKÜRLER</a:t>
            </a:r>
            <a:r>
              <a:rPr lang="tr-TR" sz="8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ea typeface="Times New Roman"/>
                <a:cs typeface="Times New Roman"/>
                <a:sym typeface="Times New Roman"/>
              </a:rPr>
              <a:t>…</a:t>
            </a:r>
            <a:endParaRPr lang="en-US" sz="8400" dirty="0">
              <a:solidFill>
                <a:schemeClr val="tx2">
                  <a:lumMod val="75000"/>
                </a:schemeClr>
              </a:solidFill>
              <a:latin typeface="Arial Black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Freeform 4"/>
          <p:cNvSpPr/>
          <p:nvPr/>
        </p:nvSpPr>
        <p:spPr>
          <a:xfrm rot="-10800000">
            <a:off x="-3046501" y="-1623541"/>
            <a:ext cx="8994098" cy="8229600"/>
          </a:xfrm>
          <a:custGeom>
            <a:avLst/>
            <a:gdLst/>
            <a:ahLst/>
            <a:cxnLst/>
            <a:rect l="l" t="t" r="r" b="b"/>
            <a:pathLst>
              <a:path w="8994098" h="8229600">
                <a:moveTo>
                  <a:pt x="0" y="0"/>
                </a:moveTo>
                <a:lnTo>
                  <a:pt x="8994098" y="0"/>
                </a:lnTo>
                <a:lnTo>
                  <a:pt x="899409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696058" y="1485900"/>
            <a:ext cx="16766644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Evde özel eğitim </a:t>
            </a:r>
            <a:r>
              <a:rPr lang="en-US" sz="3999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hizmetleri</a:t>
            </a:r>
            <a:r>
              <a:rPr lang="tr-TR" sz="3999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nde</a:t>
            </a:r>
            <a:r>
              <a:rPr lang="en-US" sz="3999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 err="1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öğretmen</a:t>
            </a:r>
            <a:r>
              <a:rPr lang="en-US" sz="3999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ile veli ilişkisi, genellikle öğrenciye yönelik en iyi sonuçları elde etmek amacıyla </a:t>
            </a:r>
            <a:r>
              <a:rPr lang="en-US" sz="3999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işbirliği</a:t>
            </a:r>
            <a:r>
              <a:rPr lang="tr-TR" sz="3999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 smtClean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 </a:t>
            </a:r>
            <a:r>
              <a:rPr lang="en-US" sz="3999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iletişim gerektirir. </a:t>
            </a:r>
            <a:endParaRPr lang="en-US" sz="3399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4759"/>
              </a:lnSpc>
            </a:pPr>
            <a:endParaRPr lang="en-US" sz="3399" b="1" dirty="0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476624"/>
            <a:ext cx="15697200" cy="5553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62000" y="952500"/>
            <a:ext cx="8458200" cy="86177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48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İletişim </a:t>
            </a:r>
            <a:r>
              <a:rPr lang="en-US" sz="4800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Eksiklikleri</a:t>
            </a:r>
            <a:endParaRPr lang="en-US" sz="45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Bazen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öğretmen ile veli arasında açık ve düzenli bir iletişim sağlanamayabilir. Bu, öğrencinin gelişimi ve ihtiyaçları hakkında bilgi alışverişi eksikliği yaratabilir. 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Haftalık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veya aylık toplantılar, telefon görüşmeleri ya da yazılı raporlar, öğretmen ile veli arasındaki iletişimi güçlendirebilir. 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1" y="1290965"/>
            <a:ext cx="17139444" cy="15260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endParaRPr lang="en-US" sz="4500" b="1" dirty="0">
              <a:solidFill>
                <a:srgbClr val="AD520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rgbClr val="AD5207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8507" y="1028700"/>
            <a:ext cx="6667500" cy="8260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295400" y="723900"/>
            <a:ext cx="15392400" cy="7027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50"/>
              </a:lnSpc>
            </a:pPr>
            <a:r>
              <a:rPr lang="en-US" sz="4500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Farklı</a:t>
            </a: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500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Beklentiler</a:t>
            </a:r>
            <a:endParaRPr lang="tr-TR" sz="3999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Öğretmen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 veli, çocuğun eğitim süreci ve başarı düzeyi hakkında farklı beklentilere sahip olabilir. Veliler, bazen çocuğunun daha hızlı gelişmesini isteyebilirken, öğretmen daha gerçekçi ve bireysel ilerlemeyi dikkate alır. 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Veliye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çocuğunun gelişim sürecine dair gerçekçi bir yol haritası sunmak, sürecin başlangıcında beklentileri netleştirmek önemlidir. </a:t>
            </a:r>
          </a:p>
          <a:p>
            <a:pPr algn="ctr">
              <a:lnSpc>
                <a:spcPts val="5150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150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4400" y="6438900"/>
            <a:ext cx="5091313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57201" y="857250"/>
            <a:ext cx="16306799" cy="64504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Eğitim Sürecine Katılım</a:t>
            </a:r>
          </a:p>
          <a:p>
            <a:pPr algn="ctr">
              <a:lnSpc>
                <a:spcPts val="5599"/>
              </a:lnSpc>
            </a:pPr>
            <a:endParaRPr lang="en-US" sz="45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Veliler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evde verilen eğitime yeterince katılım göstermeyebilir veya öğretmenin önerdiği aktiviteleri uygulamada zorlanabilirler. </a:t>
            </a: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Öğretmen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veliyi sürece dahil edebilmek için pratik ve uygulanabilir önerilerde bulunmalı ve eğitim sürecinin nedenlerini ve önemini açıklamalıdır. </a:t>
            </a:r>
          </a:p>
          <a:p>
            <a:pPr algn="ctr">
              <a:lnSpc>
                <a:spcPts val="5150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150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00" y="5633357"/>
            <a:ext cx="5486400" cy="4005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81001" y="1091629"/>
            <a:ext cx="9601199" cy="79380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Farklı Eğitim Yöntemlerine Alışma </a:t>
            </a:r>
          </a:p>
          <a:p>
            <a:pPr algn="ctr">
              <a:lnSpc>
                <a:spcPts val="5599"/>
              </a:lnSpc>
            </a:pPr>
            <a:r>
              <a:rPr lang="en-US" sz="39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Öğretmenler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bazı özel yöntemler ve teknikler kullanabilir. Veliler, bu yöntemlere alışmada zorluk yaşayabilir veya doğru uygulamayı bilemeyebilir. 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Eğitimde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kullanılan yöntemler hakkında detaylı açıklamalar yapmak, veliye evde nasıl uygulama yapacağına dair örnekler vermek önemlidir. </a:t>
            </a:r>
          </a:p>
          <a:p>
            <a:pPr algn="ctr">
              <a:lnSpc>
                <a:spcPts val="5150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0015111" y="571500"/>
            <a:ext cx="7358489" cy="8153400"/>
          </a:xfrm>
          <a:custGeom>
            <a:avLst/>
            <a:gdLst/>
            <a:ahLst/>
            <a:cxnLst/>
            <a:rect l="l" t="t" r="r" b="b"/>
            <a:pathLst>
              <a:path w="6613385" h="4249100">
                <a:moveTo>
                  <a:pt x="0" y="0"/>
                </a:moveTo>
                <a:lnTo>
                  <a:pt x="6613385" y="0"/>
                </a:lnTo>
                <a:lnTo>
                  <a:pt x="6613385" y="4249100"/>
                </a:lnTo>
                <a:lnTo>
                  <a:pt x="0" y="42491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04801" y="1220023"/>
            <a:ext cx="16459199" cy="58349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Zaman ve Kaynak Sıkıntıları</a:t>
            </a:r>
          </a:p>
          <a:p>
            <a:pPr algn="ctr">
              <a:lnSpc>
                <a:spcPts val="5599"/>
              </a:lnSpc>
            </a:pPr>
            <a:endParaRPr lang="en-US" sz="45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Veliler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evde çocuklarına yeterli zamanı ayıramayabilirler veya uygun ortamı sağlayamayabilirler. Bu, öğrencinin gelişimini olumsuz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etkileyebilir.</a:t>
            </a:r>
            <a:endParaRPr lang="tr-TR" sz="3999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endParaRPr lang="tr-TR" sz="3999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Velilere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sınırlı zaman ve imkanlarla nasıl daha verimli çalışabileceklerine dair pratik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öneriler sunulabilir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6286500"/>
            <a:ext cx="4822108" cy="3200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9601" y="1104900"/>
            <a:ext cx="8915400" cy="87075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500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Duygusal Yük ve Sabırsızlık</a:t>
            </a:r>
          </a:p>
          <a:p>
            <a:pPr algn="ctr">
              <a:lnSpc>
                <a:spcPts val="5599"/>
              </a:lnSpc>
            </a:pPr>
            <a:endParaRPr lang="en-US" sz="4500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Veliler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çocuklarının gelişimini bazen </a:t>
            </a:r>
            <a:r>
              <a:rPr lang="en-US" sz="3999" b="1" dirty="0" err="1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sabırsızlıkla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 err="1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bekleyebilirler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 da duygusal yük yaratabilir. </a:t>
            </a:r>
            <a:endParaRPr lang="tr-TR" sz="3999" b="1" dirty="0" smtClean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Sabırlı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 anlayışlı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bir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yaklaşım, sürecin daha sağlıklı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yönetilmesini</a:t>
            </a:r>
            <a:r>
              <a:rPr lang="tr-TR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sağlar.</a:t>
            </a:r>
            <a:r>
              <a:rPr lang="tr-TR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Velilere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çocuğun gelişimindeki küçük                                 adımların da önemini hatırlatmak faydalı olabilir. 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9829800" y="1104900"/>
            <a:ext cx="7495309" cy="8077200"/>
          </a:xfrm>
          <a:custGeom>
            <a:avLst/>
            <a:gdLst/>
            <a:ahLst/>
            <a:cxnLst/>
            <a:rect l="l" t="t" r="r" b="b"/>
            <a:pathLst>
              <a:path w="5471762" h="5280250">
                <a:moveTo>
                  <a:pt x="0" y="0"/>
                </a:moveTo>
                <a:lnTo>
                  <a:pt x="5471762" y="0"/>
                </a:lnTo>
                <a:lnTo>
                  <a:pt x="5471762" y="5280250"/>
                </a:lnTo>
                <a:lnTo>
                  <a:pt x="0" y="528025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571500" y="1430660"/>
            <a:ext cx="16878300" cy="4398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99"/>
              </a:lnSpc>
            </a:pPr>
            <a:r>
              <a:rPr lang="en-US" sz="44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Fiziksel Ortamın Yetersizliği: </a:t>
            </a:r>
          </a:p>
          <a:p>
            <a:pPr algn="ctr">
              <a:lnSpc>
                <a:spcPts val="5599"/>
              </a:lnSpc>
            </a:pPr>
            <a:endParaRPr lang="en-US" sz="44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ctr">
              <a:lnSpc>
                <a:spcPts val="5599"/>
              </a:lnSpc>
            </a:pPr>
            <a:r>
              <a:rPr lang="en-US" sz="3999" b="1" dirty="0" smtClean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Evde </a:t>
            </a:r>
            <a:r>
              <a:rPr lang="en-US" sz="3999" b="1" dirty="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verilen eğitimde, eğitim ortamının özel olarak düzenlenmemiş olması, öğrencinin gelişimini olumsuz etkileyebilir. Evdeki gürültü, dikkat dağınıklığı yaratabilir ya da fiziksel koşullar eğitimin etkinliğini düşürebilir.</a:t>
            </a:r>
          </a:p>
          <a:p>
            <a:pPr algn="ctr">
              <a:lnSpc>
                <a:spcPts val="5599"/>
              </a:lnSpc>
            </a:pPr>
            <a:endParaRPr lang="en-US" sz="3999" b="1" dirty="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00400" y="6124575"/>
            <a:ext cx="21488400" cy="2600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</TotalTime>
  <Words>658</Words>
  <Application>Microsoft Office PowerPoint</Application>
  <PresentationFormat>Özel</PresentationFormat>
  <Paragraphs>71</Paragraphs>
  <Slides>18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24" baseType="lpstr">
      <vt:lpstr>Arial</vt:lpstr>
      <vt:lpstr>Times New Roman</vt:lpstr>
      <vt:lpstr>Times New Roman Bold</vt:lpstr>
      <vt:lpstr>Calibri</vt:lpstr>
      <vt:lpstr>Arial Black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Sarı Minimal Proje Tasarım Potfolyo Sunum</dc:title>
  <dc:creator>User</dc:creator>
  <cp:lastModifiedBy>ronaldinho424</cp:lastModifiedBy>
  <cp:revision>24</cp:revision>
  <cp:lastPrinted>2025-02-04T13:42:09Z</cp:lastPrinted>
  <dcterms:created xsi:type="dcterms:W3CDTF">2006-08-16T00:00:00Z</dcterms:created>
  <dcterms:modified xsi:type="dcterms:W3CDTF">2025-02-05T06:22:15Z</dcterms:modified>
  <dc:identifier>DAGc5xgPywg</dc:identifier>
</cp:coreProperties>
</file>